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wmf" ContentType="image/x-wmf"/>
  <Override PartName="/ppt/media/image7.png" ContentType="image/png"/>
  <Override PartName="/ppt/media/image8.png" ContentType="image/png"/>
  <Override PartName="/ppt/media/image9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50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50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wmf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wmf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wmf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wmf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wmf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1"/>
          <p:cNvSpPr/>
          <p:nvPr/>
        </p:nvSpPr>
        <p:spPr>
          <a:xfrm>
            <a:off x="0" y="312840"/>
            <a:ext cx="9143640" cy="6665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7" name="ZoneTexte 2"/>
          <p:cNvSpPr/>
          <p:nvPr/>
        </p:nvSpPr>
        <p:spPr>
          <a:xfrm>
            <a:off x="2063880" y="3009960"/>
            <a:ext cx="50162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m’entraine à résoudre des problèmes additifs /  multiplicatifs.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ZoneTexte 2"/>
          <p:cNvSpPr/>
          <p:nvPr/>
        </p:nvSpPr>
        <p:spPr>
          <a:xfrm>
            <a:off x="742320" y="2431080"/>
            <a:ext cx="6130800" cy="23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"/>
          <p:cNvSpPr/>
          <p:nvPr/>
        </p:nvSpPr>
        <p:spPr>
          <a:xfrm flipH="1">
            <a:off x="0" y="34207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94" name="Image 1" descr=""/>
          <p:cNvPicPr/>
          <p:nvPr/>
        </p:nvPicPr>
        <p:blipFill>
          <a:blip r:embed="rId1"/>
          <a:srcRect l="0" t="0" r="3431" b="14882"/>
          <a:stretch/>
        </p:blipFill>
        <p:spPr>
          <a:xfrm>
            <a:off x="5498640" y="2742840"/>
            <a:ext cx="2040840" cy="1439640"/>
          </a:xfrm>
          <a:prstGeom prst="rect">
            <a:avLst/>
          </a:prstGeom>
          <a:ln w="0">
            <a:noFill/>
          </a:ln>
        </p:spPr>
      </p:pic>
      <p:sp>
        <p:nvSpPr>
          <p:cNvPr id="95" name=""/>
          <p:cNvSpPr/>
          <p:nvPr/>
        </p:nvSpPr>
        <p:spPr>
          <a:xfrm>
            <a:off x="141480" y="919440"/>
            <a:ext cx="8817120" cy="189540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Dans la vitrine, il y a 90 macarons.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La vendeuse veut les ranger en boites de 10.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Combien de boites peut-elle faire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"/>
          <p:cNvSpPr/>
          <p:nvPr/>
        </p:nvSpPr>
        <p:spPr>
          <a:xfrm>
            <a:off x="154440" y="4264920"/>
            <a:ext cx="8546400" cy="200340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Dans la vitrine, il y a 170 macarons.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La vendeuse veut les ranger en boites de 10.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Combien de boites peut-elle faire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8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99" name="Rectangle : coins arrondis 5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Rectangle : coins arrondis 6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Rectangle : coins arrondis 8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Rectangle : coins arrondis 10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ZoneTexte 11"/>
          <p:cNvSpPr/>
          <p:nvPr/>
        </p:nvSpPr>
        <p:spPr>
          <a:xfrm>
            <a:off x="3402000" y="115560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le nombre de parts que je peux faire.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4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05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pic>
        <p:nvPicPr>
          <p:cNvPr id="106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07" name="ZoneTexte 15"/>
          <p:cNvSpPr/>
          <p:nvPr/>
        </p:nvSpPr>
        <p:spPr>
          <a:xfrm>
            <a:off x="3435120" y="254916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Rectangle 3"/>
          <p:cNvSpPr/>
          <p:nvPr/>
        </p:nvSpPr>
        <p:spPr>
          <a:xfrm>
            <a:off x="5829120" y="2568960"/>
            <a:ext cx="2423160" cy="5346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</a:rPr>
              <a:t>90 macarons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Rectangle 12"/>
          <p:cNvSpPr/>
          <p:nvPr/>
        </p:nvSpPr>
        <p:spPr>
          <a:xfrm>
            <a:off x="5829120" y="3079080"/>
            <a:ext cx="73908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10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ZoneTexte 13"/>
          <p:cNvSpPr/>
          <p:nvPr/>
        </p:nvSpPr>
        <p:spPr>
          <a:xfrm>
            <a:off x="3448440" y="420300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…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x 10 = 90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ZoneTexte 14"/>
          <p:cNvSpPr/>
          <p:nvPr/>
        </p:nvSpPr>
        <p:spPr>
          <a:xfrm>
            <a:off x="3435120" y="4213440"/>
            <a:ext cx="45648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9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ZoneTexte 16"/>
          <p:cNvSpPr/>
          <p:nvPr/>
        </p:nvSpPr>
        <p:spPr>
          <a:xfrm>
            <a:off x="3435120" y="5569200"/>
            <a:ext cx="54342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Elle peut faire 9 boites.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Rectangle 17"/>
          <p:cNvSpPr/>
          <p:nvPr/>
        </p:nvSpPr>
        <p:spPr>
          <a:xfrm>
            <a:off x="7513200" y="3087720"/>
            <a:ext cx="73908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10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Rectangle 18"/>
          <p:cNvSpPr/>
          <p:nvPr/>
        </p:nvSpPr>
        <p:spPr>
          <a:xfrm>
            <a:off x="6667200" y="3103560"/>
            <a:ext cx="739080" cy="538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Accolade fermante 20"/>
          <p:cNvSpPr/>
          <p:nvPr/>
        </p:nvSpPr>
        <p:spPr>
          <a:xfrm rot="5400000">
            <a:off x="6901920" y="2719440"/>
            <a:ext cx="268920" cy="215496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Rectangle 21"/>
          <p:cNvSpPr/>
          <p:nvPr/>
        </p:nvSpPr>
        <p:spPr>
          <a:xfrm>
            <a:off x="6003720" y="3902400"/>
            <a:ext cx="2109960" cy="33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?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0" name="Image 6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21" name="Rectangle : coins arrondis 7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Rectangle : coins arrondis 9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Rectangle : coins arrondis 11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Rectangle : coins arrondis 12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ZoneTexte 6"/>
          <p:cNvSpPr/>
          <p:nvPr/>
        </p:nvSpPr>
        <p:spPr>
          <a:xfrm>
            <a:off x="3402000" y="115560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le nombre de parts que je peux faire.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6" name="Image 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27" name="Image 1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pic>
        <p:nvPicPr>
          <p:cNvPr id="128" name="Image 1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29" name="ZoneTexte 7"/>
          <p:cNvSpPr/>
          <p:nvPr/>
        </p:nvSpPr>
        <p:spPr>
          <a:xfrm>
            <a:off x="3435120" y="254916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Rectangle 7"/>
          <p:cNvSpPr/>
          <p:nvPr/>
        </p:nvSpPr>
        <p:spPr>
          <a:xfrm>
            <a:off x="5829120" y="2568960"/>
            <a:ext cx="2423160" cy="5346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</a:rPr>
              <a:t>170 macarons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Rectangle 8"/>
          <p:cNvSpPr/>
          <p:nvPr/>
        </p:nvSpPr>
        <p:spPr>
          <a:xfrm>
            <a:off x="5829120" y="3079080"/>
            <a:ext cx="73908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10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ZoneTexte 8"/>
          <p:cNvSpPr/>
          <p:nvPr/>
        </p:nvSpPr>
        <p:spPr>
          <a:xfrm>
            <a:off x="3448440" y="420300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…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x 10 = 170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ZoneTexte 9"/>
          <p:cNvSpPr/>
          <p:nvPr/>
        </p:nvSpPr>
        <p:spPr>
          <a:xfrm>
            <a:off x="3134880" y="4213440"/>
            <a:ext cx="75672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17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ZoneTexte 10"/>
          <p:cNvSpPr/>
          <p:nvPr/>
        </p:nvSpPr>
        <p:spPr>
          <a:xfrm>
            <a:off x="3435120" y="5569200"/>
            <a:ext cx="54342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Elle peut faire 17 boites.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Rectangle 9"/>
          <p:cNvSpPr/>
          <p:nvPr/>
        </p:nvSpPr>
        <p:spPr>
          <a:xfrm>
            <a:off x="7513200" y="3087720"/>
            <a:ext cx="73908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10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Rectangle 10"/>
          <p:cNvSpPr/>
          <p:nvPr/>
        </p:nvSpPr>
        <p:spPr>
          <a:xfrm>
            <a:off x="6667200" y="3103560"/>
            <a:ext cx="739080" cy="538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Accolade fermante 2"/>
          <p:cNvSpPr/>
          <p:nvPr/>
        </p:nvSpPr>
        <p:spPr>
          <a:xfrm rot="5400000">
            <a:off x="6901920" y="2719440"/>
            <a:ext cx="268920" cy="215496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Rectangle 11"/>
          <p:cNvSpPr/>
          <p:nvPr/>
        </p:nvSpPr>
        <p:spPr>
          <a:xfrm>
            <a:off x="6003720" y="3902400"/>
            <a:ext cx="2109960" cy="33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?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"/>
          <p:cNvSpPr/>
          <p:nvPr/>
        </p:nvSpPr>
        <p:spPr>
          <a:xfrm>
            <a:off x="7884360" y="33048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4" dur="indefinite" restart="never" nodeType="tmRoot">
          <p:childTnLst>
            <p:seq>
              <p:cTn id="45" dur="indefinite" nodeType="mainSeq">
                <p:childTnLst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6" dur="5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43" name="Image 5" descr=""/>
          <p:cNvPicPr/>
          <p:nvPr/>
        </p:nvPicPr>
        <p:blipFill>
          <a:blip r:embed="rId1"/>
          <a:stretch/>
        </p:blipFill>
        <p:spPr>
          <a:xfrm>
            <a:off x="5860440" y="2689560"/>
            <a:ext cx="1800000" cy="1800000"/>
          </a:xfrm>
          <a:prstGeom prst="rect">
            <a:avLst/>
          </a:prstGeom>
          <a:ln w="0">
            <a:noFill/>
          </a:ln>
        </p:spPr>
      </p:pic>
      <p:sp>
        <p:nvSpPr>
          <p:cNvPr id="144" name="ZoneTexte 2"/>
          <p:cNvSpPr/>
          <p:nvPr/>
        </p:nvSpPr>
        <p:spPr>
          <a:xfrm>
            <a:off x="472320" y="2612520"/>
            <a:ext cx="7490520" cy="67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"/>
          <p:cNvSpPr/>
          <p:nvPr/>
        </p:nvSpPr>
        <p:spPr>
          <a:xfrm>
            <a:off x="141480" y="919440"/>
            <a:ext cx="8817120" cy="189540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Le pâtissier a préparé 105 cookies.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Il a déjà cuit 33 cookies.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Combien de cookies reste-t-il à cuire ?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"/>
          <p:cNvSpPr/>
          <p:nvPr/>
        </p:nvSpPr>
        <p:spPr>
          <a:xfrm>
            <a:off x="154440" y="4264920"/>
            <a:ext cx="8546400" cy="200340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Le pâtissier a préparé 212 cookies. Il a déjà cuit 39 cookies.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Combien de cookies reste-t-il à cuire ?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50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51" name="Rectangle : coins arrondis 5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Rectangle : coins arrondis 6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Rectangle : coins arrondis 8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Rectangle : coins arrondis 10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ZoneTexte 11"/>
          <p:cNvSpPr/>
          <p:nvPr/>
        </p:nvSpPr>
        <p:spPr>
          <a:xfrm>
            <a:off x="3402000" y="115560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une partie des cookies.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ZoneTexte 17"/>
          <p:cNvSpPr/>
          <p:nvPr/>
        </p:nvSpPr>
        <p:spPr>
          <a:xfrm>
            <a:off x="3435120" y="556920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reste 72 cookies à cuire.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7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58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sp>
        <p:nvSpPr>
          <p:cNvPr id="159" name="ZoneTexte 20"/>
          <p:cNvSpPr/>
          <p:nvPr/>
        </p:nvSpPr>
        <p:spPr>
          <a:xfrm>
            <a:off x="3508560" y="4213440"/>
            <a:ext cx="4614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105 – 33 = 72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0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61" name="ZoneTexte 15"/>
          <p:cNvSpPr/>
          <p:nvPr/>
        </p:nvSpPr>
        <p:spPr>
          <a:xfrm>
            <a:off x="3435120" y="254916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3" name="Rectangle 12"/>
          <p:cNvSpPr/>
          <p:nvPr/>
        </p:nvSpPr>
        <p:spPr>
          <a:xfrm>
            <a:off x="6102000" y="2620800"/>
            <a:ext cx="2654640" cy="4280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chemeClr val="lt1"/>
                </a:solidFill>
                <a:latin typeface="Calibri"/>
              </a:rPr>
              <a:t>105 cookies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Rectangle 13"/>
          <p:cNvSpPr/>
          <p:nvPr/>
        </p:nvSpPr>
        <p:spPr>
          <a:xfrm>
            <a:off x="7477560" y="3049200"/>
            <a:ext cx="1279080" cy="42804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Reste 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Rectangle 16"/>
          <p:cNvSpPr/>
          <p:nvPr/>
        </p:nvSpPr>
        <p:spPr>
          <a:xfrm>
            <a:off x="6102000" y="3049200"/>
            <a:ext cx="1375200" cy="4312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33 cuits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7" dur="indefinite" restart="never" nodeType="tmRoot">
          <p:childTnLst>
            <p:seq>
              <p:cTn id="88" dur="indefinite" nodeType="mainSeq">
                <p:childTnLst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8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8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68" name="Image 1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69" name="Rectangle : coins arrondis 13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Rectangle : coins arrondis 14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Rectangle : coins arrondis 15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Rectangle : coins arrondis 16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ZoneTexte 5"/>
          <p:cNvSpPr/>
          <p:nvPr/>
        </p:nvSpPr>
        <p:spPr>
          <a:xfrm>
            <a:off x="3402000" y="115560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une partie des cookies.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ZoneTexte 12"/>
          <p:cNvSpPr/>
          <p:nvPr/>
        </p:nvSpPr>
        <p:spPr>
          <a:xfrm>
            <a:off x="3435120" y="556920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reste 173 cookies à cuire.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5" name="Image 13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76" name="Image 14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sp>
        <p:nvSpPr>
          <p:cNvPr id="177" name="ZoneTexte 18"/>
          <p:cNvSpPr/>
          <p:nvPr/>
        </p:nvSpPr>
        <p:spPr>
          <a:xfrm>
            <a:off x="3508560" y="4213440"/>
            <a:ext cx="4614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212 – 39 = 173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8" name="Image 15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79" name="ZoneTexte 19"/>
          <p:cNvSpPr/>
          <p:nvPr/>
        </p:nvSpPr>
        <p:spPr>
          <a:xfrm>
            <a:off x="3435120" y="254916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Rectangle 5"/>
          <p:cNvSpPr/>
          <p:nvPr/>
        </p:nvSpPr>
        <p:spPr>
          <a:xfrm>
            <a:off x="6102000" y="2620800"/>
            <a:ext cx="2654640" cy="4280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chemeClr val="lt1"/>
                </a:solidFill>
                <a:latin typeface="Calibri"/>
              </a:rPr>
              <a:t>212 cookies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Rectangle 6"/>
          <p:cNvSpPr/>
          <p:nvPr/>
        </p:nvSpPr>
        <p:spPr>
          <a:xfrm>
            <a:off x="7477560" y="3049200"/>
            <a:ext cx="1279080" cy="42804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Reste 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Rectangle 14"/>
          <p:cNvSpPr/>
          <p:nvPr/>
        </p:nvSpPr>
        <p:spPr>
          <a:xfrm>
            <a:off x="6102000" y="3049200"/>
            <a:ext cx="1375200" cy="4312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39 cuits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"/>
          <p:cNvSpPr/>
          <p:nvPr/>
        </p:nvSpPr>
        <p:spPr>
          <a:xfrm>
            <a:off x="7884360" y="33048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4" dur="indefinite" restart="never" nodeType="tmRoot">
          <p:childTnLst>
            <p:seq>
              <p:cTn id="125" dur="indefinite" nodeType="mainSeq">
                <p:childTnLst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5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0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5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0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5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0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Image 4" descr=""/>
          <p:cNvPicPr/>
          <p:nvPr/>
        </p:nvPicPr>
        <p:blipFill>
          <a:blip r:embed="rId1"/>
          <a:stretch/>
        </p:blipFill>
        <p:spPr>
          <a:xfrm>
            <a:off x="6494040" y="2883600"/>
            <a:ext cx="2638800" cy="3960000"/>
          </a:xfrm>
          <a:prstGeom prst="rect">
            <a:avLst/>
          </a:prstGeom>
          <a:ln w="0">
            <a:noFill/>
          </a:ln>
        </p:spPr>
      </p:pic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Bulle narrative : ronde 7"/>
          <p:cNvSpPr/>
          <p:nvPr/>
        </p:nvSpPr>
        <p:spPr>
          <a:xfrm>
            <a:off x="64800" y="1045800"/>
            <a:ext cx="6602760" cy="6019920"/>
          </a:xfrm>
          <a:custGeom>
            <a:avLst/>
            <a:gdLst>
              <a:gd name="textAreaLeft" fmla="*/ 0 w 6602760"/>
              <a:gd name="textAreaRight" fmla="*/ 6603120 w 6602760"/>
              <a:gd name="textAreaTop" fmla="*/ 0 h 6019920"/>
              <a:gd name="textAreaBottom" fmla="*/ 6020280 h 6019920"/>
            </a:gdLst>
            <a:ahLst/>
            <a:rect l="textAreaLeft" t="textAreaTop" r="textAreaRight" b="textAreaBottom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1" lang="fr-FR" sz="3200" spc="-1" strike="noStrike">
              <a:solidFill>
                <a:srgbClr val="000000"/>
              </a:solidFill>
              <a:latin typeface="Calibri"/>
              <a:ea typeface="Calibri"/>
            </a:endParaRPr>
          </a:p>
        </p:txBody>
      </p:sp>
      <p:sp>
        <p:nvSpPr>
          <p:cNvPr id="188" name="ZoneTexte 2"/>
          <p:cNvSpPr/>
          <p:nvPr/>
        </p:nvSpPr>
        <p:spPr>
          <a:xfrm>
            <a:off x="648360" y="1478520"/>
            <a:ext cx="7355520" cy="4118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L’agricultrice a 104 kilos de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tomates : 47 kilos de tomates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jaunes et le reste sont des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tomates rouges.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Combien de kilos de tomates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rouges y a-t-il ?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90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91" name="Rectangle : coins arrondis 5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Rectangle : coins arrondis 6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Rectangle : coins arrondis 8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Rectangle : coins arrondis 10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ZoneTexte 11"/>
          <p:cNvSpPr/>
          <p:nvPr/>
        </p:nvSpPr>
        <p:spPr>
          <a:xfrm>
            <a:off x="3402000" y="115560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une partie des tomates.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ZoneTexte 17"/>
          <p:cNvSpPr/>
          <p:nvPr/>
        </p:nvSpPr>
        <p:spPr>
          <a:xfrm>
            <a:off x="3435120" y="556920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y a 57 kilos de tomates rouges.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7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98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pic>
        <p:nvPicPr>
          <p:cNvPr id="199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200" name="ZoneTexte 15"/>
          <p:cNvSpPr/>
          <p:nvPr/>
        </p:nvSpPr>
        <p:spPr>
          <a:xfrm>
            <a:off x="3435120" y="254916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2" name="Rectangle 4"/>
          <p:cNvSpPr/>
          <p:nvPr/>
        </p:nvSpPr>
        <p:spPr>
          <a:xfrm>
            <a:off x="6102000" y="2620800"/>
            <a:ext cx="2654640" cy="4280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chemeClr val="lt1"/>
                </a:solidFill>
                <a:latin typeface="Calibri"/>
              </a:rPr>
              <a:t>104 kilos 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Rectangle 12"/>
          <p:cNvSpPr/>
          <p:nvPr/>
        </p:nvSpPr>
        <p:spPr>
          <a:xfrm>
            <a:off x="7477560" y="3049200"/>
            <a:ext cx="1279080" cy="42804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Reste 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Rectangle 13"/>
          <p:cNvSpPr/>
          <p:nvPr/>
        </p:nvSpPr>
        <p:spPr>
          <a:xfrm>
            <a:off x="6102000" y="3049200"/>
            <a:ext cx="1375200" cy="4312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37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ZoneTexte 22"/>
          <p:cNvSpPr/>
          <p:nvPr/>
        </p:nvSpPr>
        <p:spPr>
          <a:xfrm>
            <a:off x="3508560" y="4213440"/>
            <a:ext cx="4614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104 – 47 = 57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1" dur="indefinite" restart="never" nodeType="tmRoot">
          <p:childTnLst>
            <p:seq>
              <p:cTn id="162" dur="indefinite" nodeType="mainSeq">
                <p:childTnLst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7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2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7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2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2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</TotalTime>
  <Application>LibreOffice/7.4.3.2$Windows_X86_64 LibreOffice_project/1048a8393ae2eeec98dff31b5c133c5f1d08b890</Application>
  <AppVersion>15.0000</AppVersion>
  <Words>235</Words>
  <Paragraphs>53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2025-12-24T14:11:25Z</dcterms:modified>
  <cp:revision>101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